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08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28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3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92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57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1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67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87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7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0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6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1CC9E-ACCD-4493-BA32-34A166EFF2E3}" type="datetimeFigureOut">
              <a:rPr lang="en-GB" smtClean="0"/>
              <a:pPr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BBEC9-A8D5-4363-B510-4DA23A990D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93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1" y="476672"/>
            <a:ext cx="5195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Patriarchy, social and political control in </a:t>
            </a:r>
            <a:r>
              <a:rPr lang="en-GB" sz="2400" b="1" dirty="0" err="1"/>
              <a:t>Sibilla</a:t>
            </a:r>
            <a:r>
              <a:rPr lang="en-GB" sz="2400" b="1" dirty="0"/>
              <a:t> </a:t>
            </a:r>
            <a:r>
              <a:rPr lang="en-GB" sz="2400" b="1" dirty="0" err="1"/>
              <a:t>Aleramo’s</a:t>
            </a:r>
            <a:r>
              <a:rPr lang="en-GB" sz="2400" b="1" dirty="0"/>
              <a:t> ‘</a:t>
            </a:r>
            <a:r>
              <a:rPr lang="en-GB" sz="2400" b="1" i="1" dirty="0" err="1"/>
              <a:t>Una</a:t>
            </a:r>
            <a:r>
              <a:rPr lang="en-GB" sz="2400" b="1" i="1" dirty="0"/>
              <a:t> Donna</a:t>
            </a:r>
            <a:r>
              <a:rPr lang="en-GB" sz="2400" b="1" i="1" dirty="0" smtClean="0"/>
              <a:t>’ </a:t>
            </a:r>
            <a:r>
              <a:rPr lang="en-GB" sz="2400" b="1" dirty="0" smtClean="0"/>
              <a:t>(1906)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14723" y="5669841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Mairead Hunter &amp; Beatrice Hughes</a:t>
            </a:r>
            <a:endParaRPr lang="en-GB" dirty="0"/>
          </a:p>
        </p:txBody>
      </p:sp>
      <p:pic>
        <p:nvPicPr>
          <p:cNvPr id="1028" name="Picture 4" descr="http://www.pu24.it/wp/wp-content/uploads/2012/07/Sibilla-Aleram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92434"/>
            <a:ext cx="2614439" cy="373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31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764704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Introduction</a:t>
            </a:r>
            <a:endParaRPr lang="en-GB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628800"/>
            <a:ext cx="79208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We will be analysing and highlighting evidence of </a:t>
            </a:r>
            <a:r>
              <a:rPr lang="en-GB" sz="2400" b="1" dirty="0" smtClean="0"/>
              <a:t>political and social control </a:t>
            </a:r>
            <a:r>
              <a:rPr lang="en-GB" sz="2400" dirty="0" smtClean="0"/>
              <a:t>of the early 1900’s in ‘</a:t>
            </a:r>
            <a:r>
              <a:rPr lang="en-GB" sz="2400" i="1" dirty="0" err="1" smtClean="0"/>
              <a:t>Una</a:t>
            </a:r>
            <a:r>
              <a:rPr lang="en-GB" sz="2400" i="1" dirty="0" smtClean="0"/>
              <a:t> donna’</a:t>
            </a:r>
          </a:p>
          <a:p>
            <a:pPr>
              <a:buFont typeface="Arial" pitchFamily="34" charset="0"/>
              <a:buChar char="•"/>
            </a:pPr>
            <a:endParaRPr lang="en-GB" sz="2400" i="1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We will be referring to </a:t>
            </a:r>
            <a:r>
              <a:rPr lang="en-GB" sz="2400" b="1" dirty="0" smtClean="0"/>
              <a:t>legislation</a:t>
            </a:r>
            <a:r>
              <a:rPr lang="en-GB" sz="2400" dirty="0" smtClean="0"/>
              <a:t> in Italy at the time such as </a:t>
            </a:r>
            <a:r>
              <a:rPr lang="en-GB" sz="2400" b="1" dirty="0" smtClean="0"/>
              <a:t>the Napoleonic</a:t>
            </a:r>
            <a:r>
              <a:rPr lang="en-GB" sz="2400" dirty="0" smtClean="0"/>
              <a:t> and </a:t>
            </a:r>
            <a:r>
              <a:rPr lang="en-GB" sz="2400" b="1" i="1" dirty="0" err="1" smtClean="0"/>
              <a:t>Pisanelli</a:t>
            </a:r>
            <a:r>
              <a:rPr lang="en-GB" sz="2400" dirty="0" smtClean="0"/>
              <a:t> codes, as well as the influence of the </a:t>
            </a:r>
            <a:r>
              <a:rPr lang="en-GB" sz="2400" b="1" dirty="0" smtClean="0"/>
              <a:t>Catholic Church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We want to argue that this political control and ecclesiastical influence </a:t>
            </a:r>
            <a:r>
              <a:rPr lang="en-GB" sz="2400" b="1" dirty="0" smtClean="0"/>
              <a:t>necessarily oppressed women</a:t>
            </a:r>
            <a:r>
              <a:rPr lang="en-GB" sz="2400" dirty="0" smtClean="0"/>
              <a:t>, giving relevant examples in the book and from other texts.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32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92696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Background Information – </a:t>
            </a:r>
            <a:r>
              <a:rPr lang="en-GB" sz="3200" b="1" dirty="0" err="1" smtClean="0"/>
              <a:t>Sibilla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Aleramo</a:t>
            </a:r>
            <a:endParaRPr lang="en-GB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97643" y="1484784"/>
            <a:ext cx="71287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Wrote ‘</a:t>
            </a:r>
            <a:r>
              <a:rPr lang="en-GB" sz="2400" i="1" dirty="0" err="1" smtClean="0"/>
              <a:t>Una</a:t>
            </a:r>
            <a:r>
              <a:rPr lang="en-GB" sz="2400" i="1" dirty="0" smtClean="0"/>
              <a:t> donna</a:t>
            </a:r>
            <a:r>
              <a:rPr lang="en-GB" sz="2400" dirty="0" smtClean="0"/>
              <a:t>’ – 1906 whilst in Rome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Already writing feminist articles since 1897</a:t>
            </a:r>
            <a:br>
              <a:rPr lang="en-GB" sz="2400" dirty="0" smtClean="0"/>
            </a:b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At this time, Italy was entering an industrially productive decade</a:t>
            </a:r>
            <a:br>
              <a:rPr lang="en-GB" sz="2400" dirty="0" smtClean="0"/>
            </a:b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Unconventional childhood, father = role model</a:t>
            </a:r>
            <a:br>
              <a:rPr lang="en-GB" sz="2400" dirty="0" smtClean="0"/>
            </a:b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Recognised diverse gender roles of mother and father, questioning of gender roles</a:t>
            </a:r>
            <a:br>
              <a:rPr lang="en-GB" sz="2400" dirty="0" smtClean="0"/>
            </a:b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Member of </a:t>
            </a:r>
            <a:r>
              <a:rPr lang="en-GB" sz="2400" i="1" dirty="0" smtClean="0"/>
              <a:t>‘</a:t>
            </a:r>
            <a:r>
              <a:rPr lang="en-GB" sz="2400" i="1" dirty="0" err="1" smtClean="0"/>
              <a:t>Unione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Femminile</a:t>
            </a:r>
            <a:r>
              <a:rPr lang="en-GB" sz="2400" i="1" dirty="0" smtClean="0"/>
              <a:t>’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805297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The Napoleonic &amp; </a:t>
            </a:r>
            <a:r>
              <a:rPr lang="en-GB" sz="3200" b="1" i="1" dirty="0" err="1" smtClean="0"/>
              <a:t>Pisanelli</a:t>
            </a:r>
            <a:r>
              <a:rPr lang="en-GB" sz="3200" b="1" dirty="0" smtClean="0"/>
              <a:t> codes and the Church </a:t>
            </a:r>
            <a:endParaRPr lang="en-GB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799288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 </a:t>
            </a:r>
            <a:r>
              <a:rPr lang="en-GB" sz="2000" dirty="0" smtClean="0"/>
              <a:t>Italy- influenced by Napoleonic code – formed basis of </a:t>
            </a:r>
            <a:r>
              <a:rPr lang="en-GB" sz="2000" b="1" i="1" dirty="0" smtClean="0"/>
              <a:t>Pisanelli </a:t>
            </a:r>
            <a:r>
              <a:rPr lang="en-GB" sz="2000" b="1" dirty="0" smtClean="0"/>
              <a:t>code </a:t>
            </a:r>
            <a:r>
              <a:rPr lang="en-GB" sz="2000" dirty="0" smtClean="0"/>
              <a:t>(1865) – </a:t>
            </a:r>
            <a:r>
              <a:rPr lang="en-GB" sz="2000" b="1" dirty="0" smtClean="0"/>
              <a:t>Sibilla</a:t>
            </a:r>
            <a:r>
              <a:rPr lang="en-GB" sz="2000" dirty="0" smtClean="0"/>
              <a:t> aware of restrictions that enforce patriarchal control</a:t>
            </a:r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b="1" dirty="0" smtClean="0"/>
              <a:t>Division of roles </a:t>
            </a:r>
            <a:r>
              <a:rPr lang="en-GB" sz="2000" dirty="0" smtClean="0"/>
              <a:t>and family legislation – Divorce was forbidden – </a:t>
            </a:r>
            <a:r>
              <a:rPr lang="en-GB" sz="2000" dirty="0" err="1" smtClean="0"/>
              <a:t>Sibilla’s</a:t>
            </a:r>
            <a:r>
              <a:rPr lang="en-GB" sz="2000" dirty="0" smtClean="0"/>
              <a:t> recognition of her restricted role solely as male companion</a:t>
            </a:r>
          </a:p>
          <a:p>
            <a:endParaRPr lang="en-GB" sz="2000" i="1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Women placed under </a:t>
            </a:r>
            <a:r>
              <a:rPr lang="en-GB" sz="2000" b="1" dirty="0" smtClean="0"/>
              <a:t>husband’s authority </a:t>
            </a:r>
            <a:r>
              <a:rPr lang="en-GB" sz="2000" dirty="0" smtClean="0"/>
              <a:t>– </a:t>
            </a:r>
            <a:r>
              <a:rPr lang="en-GB" sz="2000" i="1" dirty="0" smtClean="0"/>
              <a:t>‘la </a:t>
            </a:r>
            <a:r>
              <a:rPr lang="en-GB" sz="2000" i="1" dirty="0" err="1" smtClean="0"/>
              <a:t>mia</a:t>
            </a:r>
            <a:r>
              <a:rPr lang="en-GB" sz="2000" i="1" dirty="0" smtClean="0"/>
              <a:t> vita </a:t>
            </a:r>
            <a:r>
              <a:rPr lang="en-GB" sz="2000" i="1" dirty="0" err="1" smtClean="0"/>
              <a:t>fancilla</a:t>
            </a:r>
            <a:r>
              <a:rPr lang="en-GB" sz="2000" i="1" dirty="0" smtClean="0"/>
              <a:t> era </a:t>
            </a:r>
            <a:r>
              <a:rPr lang="en-GB" sz="2000" i="1" dirty="0" err="1" smtClean="0"/>
              <a:t>finita</a:t>
            </a:r>
            <a:r>
              <a:rPr lang="en-GB" sz="2000" i="1" dirty="0" smtClean="0"/>
              <a:t>’ (p.27) </a:t>
            </a:r>
            <a:r>
              <a:rPr lang="en-GB" sz="2000" dirty="0" smtClean="0"/>
              <a:t>and they became </a:t>
            </a:r>
            <a:r>
              <a:rPr lang="en-GB" sz="2000" b="1" dirty="0" smtClean="0"/>
              <a:t>restricted and dependent on men</a:t>
            </a:r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dirty="0" err="1" smtClean="0"/>
              <a:t>Saraceno</a:t>
            </a:r>
            <a:r>
              <a:rPr lang="en-GB" sz="2000" dirty="0" smtClean="0"/>
              <a:t> (1990) - </a:t>
            </a:r>
            <a:r>
              <a:rPr lang="en-GB" sz="2000" b="1" dirty="0" smtClean="0"/>
              <a:t>inequalities of these laws</a:t>
            </a:r>
            <a:r>
              <a:rPr lang="en-GB" sz="2000" dirty="0" smtClean="0"/>
              <a:t>: Women excluded from work and seen as wives and mothers; “Ideal” type mother figure –reinforced by the Catholic Church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Women seen as less capable adults due to their domestic responsibilities (</a:t>
            </a:r>
            <a:r>
              <a:rPr lang="en-GB" sz="2000" dirty="0" err="1" smtClean="0"/>
              <a:t>Saraceno</a:t>
            </a:r>
            <a:r>
              <a:rPr lang="en-GB" sz="2000" dirty="0" smtClean="0"/>
              <a:t>, 1990) – inequality between gender roles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4312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3548" y="26064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The </a:t>
            </a:r>
            <a:r>
              <a:rPr lang="en-GB" sz="3200" b="1" i="1" dirty="0" err="1" smtClean="0"/>
              <a:t>Pisanelli</a:t>
            </a:r>
            <a:r>
              <a:rPr lang="en-GB" sz="3200" b="1" i="1" dirty="0" smtClean="0"/>
              <a:t> </a:t>
            </a:r>
            <a:r>
              <a:rPr lang="en-GB" sz="3200" b="1" dirty="0" smtClean="0"/>
              <a:t>code and the Church </a:t>
            </a:r>
            <a:endParaRPr lang="en-GB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916832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b="1" dirty="0" smtClean="0">
                <a:latin typeface="+mj-lt"/>
                <a:cs typeface="Arial" panose="020B0604020202020204" pitchFamily="34" charset="0"/>
              </a:rPr>
              <a:t>Perry (2004) </a:t>
            </a:r>
            <a:r>
              <a:rPr lang="en-GB" sz="2000" b="1" dirty="0" smtClean="0">
                <a:solidFill>
                  <a:srgbClr val="C00000"/>
                </a:solidFill>
                <a:latin typeface="+mj-lt"/>
              </a:rPr>
              <a:t>Catholic </a:t>
            </a:r>
            <a:r>
              <a:rPr lang="en-GB" sz="2000" b="1" dirty="0" smtClean="0">
                <a:solidFill>
                  <a:srgbClr val="C00000"/>
                </a:solidFill>
              </a:rPr>
              <a:t>Church </a:t>
            </a:r>
            <a:r>
              <a:rPr lang="en-GB" sz="2000" dirty="0" smtClean="0"/>
              <a:t>– long history in private sphere: </a:t>
            </a:r>
            <a:r>
              <a:rPr lang="en-GB" sz="2000" b="1" dirty="0" smtClean="0"/>
              <a:t>sex and marriage reinforcing women’s primary roles</a:t>
            </a:r>
            <a:r>
              <a:rPr lang="en-GB" sz="2000" dirty="0" smtClean="0"/>
              <a:t> and the concept of family in a </a:t>
            </a:r>
            <a:r>
              <a:rPr lang="en-GB" sz="2000" b="1" dirty="0" smtClean="0"/>
              <a:t>patriarchal setting.</a:t>
            </a:r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Early writings around 1897 – </a:t>
            </a:r>
            <a:r>
              <a:rPr lang="en-GB" sz="2000" b="1" dirty="0" err="1" smtClean="0"/>
              <a:t>Aleramo</a:t>
            </a:r>
            <a:r>
              <a:rPr lang="en-GB" sz="2000" b="1" dirty="0" smtClean="0"/>
              <a:t> adopts conventional Catholic beliefs.</a:t>
            </a:r>
            <a:r>
              <a:rPr lang="en-GB" sz="2000" dirty="0" smtClean="0"/>
              <a:t> In </a:t>
            </a:r>
            <a:r>
              <a:rPr lang="en-GB" sz="2000" i="1" dirty="0" err="1" smtClean="0"/>
              <a:t>Una</a:t>
            </a:r>
            <a:r>
              <a:rPr lang="en-GB" sz="2000" i="1" dirty="0" smtClean="0"/>
              <a:t> Donna</a:t>
            </a:r>
            <a:r>
              <a:rPr lang="en-GB" sz="2000" dirty="0" smtClean="0"/>
              <a:t>, prevailing sentiment  – “La mamma </a:t>
            </a:r>
            <a:r>
              <a:rPr lang="en-GB" sz="2000" dirty="0" err="1" smtClean="0"/>
              <a:t>vera</a:t>
            </a:r>
            <a:r>
              <a:rPr lang="en-GB" sz="2000" dirty="0" smtClean="0"/>
              <a:t>” (p.5)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b="1" dirty="0" err="1" smtClean="0"/>
              <a:t>Saraceno</a:t>
            </a:r>
            <a:r>
              <a:rPr lang="en-GB" sz="2000" dirty="0"/>
              <a:t>, </a:t>
            </a:r>
            <a:r>
              <a:rPr lang="en-GB" sz="2000" dirty="0" smtClean="0"/>
              <a:t>(1990) </a:t>
            </a:r>
            <a:r>
              <a:rPr lang="en-GB" sz="2000" dirty="0"/>
              <a:t>Catholic </a:t>
            </a:r>
            <a:r>
              <a:rPr lang="en-GB" sz="2000" dirty="0" smtClean="0"/>
              <a:t>Church – strong </a:t>
            </a:r>
            <a:r>
              <a:rPr lang="en-GB" sz="2000" b="1" dirty="0" smtClean="0"/>
              <a:t>influence over </a:t>
            </a:r>
            <a:r>
              <a:rPr lang="en-GB" sz="2000" b="1" i="1" dirty="0" smtClean="0"/>
              <a:t>Pisanelli </a:t>
            </a:r>
            <a:r>
              <a:rPr lang="en-GB" sz="2000" b="1" dirty="0" smtClean="0"/>
              <a:t>code</a:t>
            </a:r>
          </a:p>
          <a:p>
            <a:endParaRPr lang="en-GB" sz="2000" i="1" dirty="0"/>
          </a:p>
          <a:p>
            <a:pPr>
              <a:buFont typeface="Arial" pitchFamily="34" charset="0"/>
              <a:buChar char="•"/>
            </a:pPr>
            <a:r>
              <a:rPr lang="en-GB" sz="2000" b="1" dirty="0" smtClean="0"/>
              <a:t> Scott, </a:t>
            </a:r>
            <a:r>
              <a:rPr lang="en-GB" sz="2000" dirty="0" smtClean="0"/>
              <a:t>(1980) ideas of </a:t>
            </a:r>
            <a:r>
              <a:rPr lang="en-GB" sz="2000" b="1" dirty="0" smtClean="0"/>
              <a:t>Louis de </a:t>
            </a:r>
            <a:r>
              <a:rPr lang="en-GB" sz="2000" b="1" dirty="0" err="1" smtClean="0"/>
              <a:t>Bonald</a:t>
            </a:r>
            <a:r>
              <a:rPr lang="en-GB" sz="2000" b="1" dirty="0"/>
              <a:t> </a:t>
            </a:r>
            <a:r>
              <a:rPr lang="en-GB" sz="2000" dirty="0" smtClean="0"/>
              <a:t>(1816)</a:t>
            </a:r>
            <a:r>
              <a:rPr lang="en-GB" sz="2000" b="1" dirty="0" smtClean="0"/>
              <a:t>; </a:t>
            </a:r>
            <a:r>
              <a:rPr lang="en-GB" sz="2000" dirty="0" smtClean="0"/>
              <a:t>Church and state maintained power </a:t>
            </a:r>
            <a:r>
              <a:rPr lang="en-GB" sz="2000" i="1" dirty="0" smtClean="0"/>
              <a:t>- </a:t>
            </a:r>
            <a:r>
              <a:rPr lang="en-GB" sz="2000" dirty="0" smtClean="0"/>
              <a:t>patriarchal institutions </a:t>
            </a:r>
            <a:r>
              <a:rPr lang="en-GB" sz="2000" dirty="0"/>
              <a:t>legislated </a:t>
            </a:r>
            <a:r>
              <a:rPr lang="en-GB" sz="2000" dirty="0" smtClean="0"/>
              <a:t>private </a:t>
            </a:r>
            <a:r>
              <a:rPr lang="en-GB" sz="2000" dirty="0"/>
              <a:t>family </a:t>
            </a:r>
            <a:r>
              <a:rPr lang="en-GB" sz="2000" dirty="0" smtClean="0"/>
              <a:t>life and women- </a:t>
            </a:r>
            <a:r>
              <a:rPr lang="en-GB" sz="2000" b="1" dirty="0" smtClean="0"/>
              <a:t>Aleramo </a:t>
            </a:r>
            <a:r>
              <a:rPr lang="en-GB" sz="2000" dirty="0" smtClean="0"/>
              <a:t>aware of Catholic impositions</a:t>
            </a:r>
            <a:endParaRPr lang="en-GB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35769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17921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Conclusion</a:t>
            </a:r>
            <a:endParaRPr lang="en-GB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12776"/>
            <a:ext cx="79928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 smtClean="0"/>
              <a:t> </a:t>
            </a:r>
            <a:r>
              <a:rPr lang="en-GB" sz="2400" b="1" dirty="0" smtClean="0"/>
              <a:t>Lack of </a:t>
            </a:r>
            <a:r>
              <a:rPr lang="en-GB" sz="2400" b="1" dirty="0"/>
              <a:t>w</a:t>
            </a:r>
            <a:r>
              <a:rPr lang="en-GB" sz="2400" b="1" dirty="0" smtClean="0"/>
              <a:t>omen’s rights </a:t>
            </a:r>
            <a:r>
              <a:rPr lang="en-GB" sz="2400" dirty="0" smtClean="0"/>
              <a:t>and </a:t>
            </a:r>
            <a:r>
              <a:rPr lang="en-GB" sz="2400" b="1" dirty="0" smtClean="0"/>
              <a:t>gender roles </a:t>
            </a:r>
            <a:r>
              <a:rPr lang="en-GB" sz="2400" dirty="0" smtClean="0"/>
              <a:t>were rigorously and </a:t>
            </a:r>
            <a:r>
              <a:rPr lang="en-GB" sz="2400" b="1" dirty="0" smtClean="0"/>
              <a:t>purposely</a:t>
            </a:r>
            <a:r>
              <a:rPr lang="en-GB" sz="2400" dirty="0" smtClean="0"/>
              <a:t> reinforced by </a:t>
            </a:r>
            <a:r>
              <a:rPr lang="en-GB" sz="2400" b="1" dirty="0" smtClean="0"/>
              <a:t>Italian authoritarian </a:t>
            </a:r>
            <a:r>
              <a:rPr lang="en-GB" sz="2400" dirty="0" smtClean="0"/>
              <a:t>and</a:t>
            </a:r>
            <a:r>
              <a:rPr lang="en-GB" sz="2400" b="1" dirty="0" smtClean="0"/>
              <a:t> patriarchal institutions </a:t>
            </a:r>
            <a:r>
              <a:rPr lang="en-GB" sz="2400" dirty="0" smtClean="0"/>
              <a:t>at the beginning of the 20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century in order to </a:t>
            </a:r>
            <a:r>
              <a:rPr lang="en-GB" sz="2400" b="1" dirty="0" smtClean="0"/>
              <a:t>maintain power.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 lvl="0"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err="1"/>
              <a:t>Aleramo’s</a:t>
            </a:r>
            <a:r>
              <a:rPr lang="en-GB" sz="2400" dirty="0"/>
              <a:t> book brings explicit attention to these inequalities, focusing on the laws themselves.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Gender roles and the patriarchy were deeply embedded ideologies in Italy and still are today.</a:t>
            </a:r>
            <a:endParaRPr lang="en-GB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6658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636912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 smtClean="0"/>
              <a:t>‘…the first requirement for democracy in contemporary societies is that it should represent all citizens, providing equal opportunities and voice in the governance of the public domain.’ </a:t>
            </a:r>
            <a:r>
              <a:rPr lang="en-GB" sz="2400" dirty="0" err="1" smtClean="0"/>
              <a:t>Shahra</a:t>
            </a:r>
            <a:r>
              <a:rPr lang="en-GB" sz="2400" dirty="0" smtClean="0"/>
              <a:t> </a:t>
            </a:r>
            <a:r>
              <a:rPr lang="en-GB" sz="2400" dirty="0" err="1" smtClean="0"/>
              <a:t>Razavi</a:t>
            </a:r>
            <a:endParaRPr lang="en-GB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17921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Bibliography</a:t>
            </a:r>
            <a:endParaRPr lang="en-GB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196752"/>
            <a:ext cx="799288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1600" dirty="0"/>
              <a:t> </a:t>
            </a:r>
            <a:r>
              <a:rPr lang="en-GB" sz="1600" dirty="0" err="1" smtClean="0"/>
              <a:t>Aleramo</a:t>
            </a:r>
            <a:r>
              <a:rPr lang="en-GB" sz="1600" dirty="0" smtClean="0"/>
              <a:t>, S. 1999 [1906].</a:t>
            </a:r>
            <a:r>
              <a:rPr lang="en-GB" sz="1600" i="1" dirty="0" err="1" smtClean="0"/>
              <a:t>Una</a:t>
            </a:r>
            <a:r>
              <a:rPr lang="en-GB" sz="1600" i="1" dirty="0" smtClean="0"/>
              <a:t> donna</a:t>
            </a:r>
            <a:r>
              <a:rPr lang="en-GB" sz="1600" dirty="0" smtClean="0"/>
              <a:t>. Milan: </a:t>
            </a:r>
            <a:r>
              <a:rPr lang="en-GB" sz="1600" dirty="0" err="1" smtClean="0"/>
              <a:t>Feltrinelli</a:t>
            </a:r>
            <a:endParaRPr lang="en-GB" sz="16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 Caesar, A. ‘Italian Feminism and the Novel: Sibilla Aleramo’s “A Woman”’, </a:t>
            </a:r>
            <a:r>
              <a:rPr lang="en-GB" sz="1600" i="1" dirty="0" smtClean="0"/>
              <a:t>Feminist Review, </a:t>
            </a:r>
            <a:r>
              <a:rPr lang="en-GB" sz="1600" dirty="0" smtClean="0"/>
              <a:t>1980, 3, 79-87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Caldwell, L. </a:t>
            </a:r>
            <a:r>
              <a:rPr lang="en-GB" sz="1600" i="1" dirty="0" smtClean="0"/>
              <a:t>Italian Family Matters: Women, Politics and Legal Reform, </a:t>
            </a:r>
            <a:r>
              <a:rPr lang="en-GB" sz="1600" dirty="0" smtClean="0"/>
              <a:t>Palgrave: Hampshire, 1991</a:t>
            </a:r>
          </a:p>
          <a:p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Phillips, R. “Women </a:t>
            </a:r>
            <a:r>
              <a:rPr lang="en-GB" sz="1600" dirty="0"/>
              <a:t>and Family Breakdown in Eighteenth Century France: Rouen 1780-1800”, </a:t>
            </a:r>
            <a:r>
              <a:rPr lang="en-GB" sz="1600" i="1" dirty="0"/>
              <a:t>Social History</a:t>
            </a:r>
            <a:r>
              <a:rPr lang="en-GB" sz="1600" dirty="0" smtClean="0"/>
              <a:t>, 1976 ,2, 217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 lvl="0">
              <a:buFont typeface="Arial" pitchFamily="34" charset="0"/>
              <a:buChar char="•"/>
            </a:pPr>
            <a:r>
              <a:rPr lang="en-GB" sz="1600" dirty="0" err="1" smtClean="0"/>
              <a:t>Saraceno</a:t>
            </a:r>
            <a:r>
              <a:rPr lang="en-GB" sz="1600" dirty="0" smtClean="0"/>
              <a:t>, C. 'Women, Family and the Law, 1750 - 1942', </a:t>
            </a:r>
            <a:r>
              <a:rPr lang="en-GB" sz="1600" i="1" dirty="0" smtClean="0"/>
              <a:t>Journal of Family History, </a:t>
            </a:r>
            <a:r>
              <a:rPr lang="en-GB" sz="1600" dirty="0" smtClean="0"/>
              <a:t>1990, 15: 427, Sage Publications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Scott, J. ‘Gender: A Useful Category of Historical Analysis’, </a:t>
            </a:r>
            <a:r>
              <a:rPr lang="en-GB" sz="1600" i="1" dirty="0" smtClean="0"/>
              <a:t>The American Historical Review, </a:t>
            </a:r>
            <a:r>
              <a:rPr lang="en-GB" sz="1600" dirty="0" smtClean="0"/>
              <a:t>1986, 91, 5, 1053-1075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err="1" smtClean="0"/>
              <a:t>Razavi</a:t>
            </a:r>
            <a:r>
              <a:rPr lang="en-GB" sz="1600" dirty="0" smtClean="0"/>
              <a:t>, S. ‘Women In Contemporary Democratization’. </a:t>
            </a:r>
            <a:r>
              <a:rPr lang="en-GB" sz="1600" i="1" dirty="0" smtClean="0"/>
              <a:t>International Journal of Politics, Culture, and Society</a:t>
            </a:r>
            <a:r>
              <a:rPr lang="en-GB" sz="1600" dirty="0" smtClean="0"/>
              <a:t>, Vol. 15, No. 1, 2000, 201-224</a:t>
            </a:r>
          </a:p>
          <a:p>
            <a:pPr>
              <a:buFont typeface="Arial" pitchFamily="34" charset="0"/>
              <a:buChar char="•"/>
            </a:pPr>
            <a:endParaRPr lang="en-GB" sz="1600" dirty="0" smtClean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 Wilson, P. </a:t>
            </a:r>
            <a:r>
              <a:rPr lang="en-GB" sz="1600" i="1" dirty="0" smtClean="0"/>
              <a:t>Gender, Family and Sexuality. The Private Sphere in Italy  1860-1945, </a:t>
            </a:r>
            <a:r>
              <a:rPr lang="en-GB" sz="1600" dirty="0" smtClean="0"/>
              <a:t>Basingstoke : Palgrave Macmillan 2004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  <a:p>
            <a:pPr>
              <a:buFont typeface="Arial" pitchFamily="34" charset="0"/>
              <a:buChar char="•"/>
            </a:pPr>
            <a:endParaRPr lang="en-GB" dirty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89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659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Administrator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isclusteruser</dc:creator>
  <cp:lastModifiedBy>Beatrice Hughes</cp:lastModifiedBy>
  <cp:revision>40</cp:revision>
  <dcterms:created xsi:type="dcterms:W3CDTF">2013-10-21T11:43:38Z</dcterms:created>
  <dcterms:modified xsi:type="dcterms:W3CDTF">2015-06-09T15:07:08Z</dcterms:modified>
</cp:coreProperties>
</file>